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9753600" cy="7315200"/>
  <p:notesSz cx="6858000" cy="9144000"/>
  <p:embeddedFontLst>
    <p:embeddedFont>
      <p:font typeface="Calibri (MS) Italics" charset="1" panose="020F05020202040A0204"/>
      <p:regular r:id="rId20"/>
    </p:embeddedFont>
    <p:embeddedFont>
      <p:font typeface="Calibri (MS) Bold Italics" charset="1" panose="020F07020304040A0204"/>
      <p:regular r:id="rId21"/>
    </p:embeddedFont>
    <p:embeddedFont>
      <p:font typeface="Calibri (MS)" charset="1" panose="020F050202020403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4jrvCPJE.mp4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G4jrvCPJE.mp4" Type="http://schemas.openxmlformats.org/officeDocument/2006/relationships/video"/><Relationship Id="rId4" Target="../media/VAG4jrvCPJE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520" y="2018135"/>
            <a:ext cx="8290560" cy="1731565"/>
            <a:chOff x="0" y="0"/>
            <a:chExt cx="11054080" cy="23087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54080" cy="2308754"/>
            </a:xfrm>
            <a:custGeom>
              <a:avLst/>
              <a:gdLst/>
              <a:ahLst/>
              <a:cxnLst/>
              <a:rect r="r" b="b" t="t" l="l"/>
              <a:pathLst>
                <a:path h="2308754" w="11054080">
                  <a:moveTo>
                    <a:pt x="0" y="0"/>
                  </a:moveTo>
                  <a:lnTo>
                    <a:pt x="11054080" y="0"/>
                  </a:lnTo>
                  <a:lnTo>
                    <a:pt x="11054080" y="2308754"/>
                  </a:lnTo>
                  <a:lnTo>
                    <a:pt x="0" y="23087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1054080" cy="240400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631"/>
                </a:lnSpc>
              </a:pPr>
              <a:r>
                <a:rPr lang="en-US" sz="4693" i="true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FastAPI File Management using PostgreSQL, MinIO, and Caching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54480" y="4076700"/>
            <a:ext cx="6644640" cy="1619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5"/>
              </a:lnSpc>
            </a:pPr>
            <a:r>
              <a:rPr lang="en-US" sz="2612" i="true">
                <a:solidFill>
                  <a:srgbClr val="5E17EB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By: Shrabana Paul</a:t>
            </a:r>
          </a:p>
          <a:p>
            <a:pPr algn="ctr">
              <a:lnSpc>
                <a:spcPts val="3135"/>
              </a:lnSpc>
            </a:pPr>
            <a:r>
              <a:rPr lang="en-US" sz="2612" i="true">
                <a:solidFill>
                  <a:srgbClr val="5E17EB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Mentor: Suprava Das</a:t>
            </a:r>
          </a:p>
          <a:p>
            <a:pPr algn="ctr">
              <a:lnSpc>
                <a:spcPts val="3135"/>
              </a:lnSpc>
            </a:pPr>
            <a:r>
              <a:rPr lang="en-US" sz="2612" i="true">
                <a:solidFill>
                  <a:srgbClr val="5E17EB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Institution: IDEAS-TIH, ISI Kolkata</a:t>
            </a:r>
          </a:p>
          <a:p>
            <a:pPr algn="ctr">
              <a:lnSpc>
                <a:spcPts val="3135"/>
              </a:lnSpc>
            </a:pPr>
            <a:r>
              <a:rPr lang="en-US" sz="2612" i="true">
                <a:solidFill>
                  <a:srgbClr val="5E17EB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Internship Duration: Aug–Oct 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2480" y="274638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Cached Merge Preview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62200" y="1417638"/>
            <a:ext cx="4419600" cy="4244319"/>
            <a:chOff x="0" y="0"/>
            <a:chExt cx="9753600" cy="9366772"/>
          </a:xfrm>
        </p:grpSpPr>
        <p:sp>
          <p:nvSpPr>
            <p:cNvPr name="Freeform 6" id="6" descr="WhatsApp Image 2025-11-13 at 11.17.42 AM.jpeg"/>
            <p:cNvSpPr/>
            <p:nvPr/>
          </p:nvSpPr>
          <p:spPr>
            <a:xfrm flipH="false" flipV="false" rot="0">
              <a:off x="0" y="0"/>
              <a:ext cx="9753600" cy="9366758"/>
            </a:xfrm>
            <a:custGeom>
              <a:avLst/>
              <a:gdLst/>
              <a:ahLst/>
              <a:cxnLst/>
              <a:rect r="r" b="b" t="t" l="l"/>
              <a:pathLst>
                <a:path h="9366758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9366758"/>
                  </a:lnTo>
                  <a:lnTo>
                    <a:pt x="0" y="93667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362200" y="5722620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FastAPI returns preview of merged cached dataset.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7200" y="274638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Save Merged Dataset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57200" y="1417638"/>
            <a:ext cx="7315200" cy="1704722"/>
            <a:chOff x="0" y="0"/>
            <a:chExt cx="9753600" cy="2272963"/>
          </a:xfrm>
        </p:grpSpPr>
        <p:sp>
          <p:nvSpPr>
            <p:cNvPr name="Freeform 6" id="6" descr="WhatsApp Image 2025-11-13 at 11.17.05 AM.jpeg"/>
            <p:cNvSpPr/>
            <p:nvPr/>
          </p:nvSpPr>
          <p:spPr>
            <a:xfrm flipH="false" flipV="false" rot="0">
              <a:off x="0" y="0"/>
              <a:ext cx="9753600" cy="2272919"/>
            </a:xfrm>
            <a:custGeom>
              <a:avLst/>
              <a:gdLst/>
              <a:ahLst/>
              <a:cxnLst/>
              <a:rect r="r" b="b" t="t" l="l"/>
              <a:pathLst>
                <a:path h="2272919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2272919"/>
                  </a:lnTo>
                  <a:lnTo>
                    <a:pt x="0" y="22729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-1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975360" y="3619500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Merged dataset saved successfully to MinIO.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7200" y="274638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Final Files in MinIO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" y="1417638"/>
            <a:ext cx="7315200" cy="3308783"/>
            <a:chOff x="0" y="0"/>
            <a:chExt cx="9753600" cy="4411711"/>
          </a:xfrm>
        </p:grpSpPr>
        <p:sp>
          <p:nvSpPr>
            <p:cNvPr name="Freeform 6" id="6" descr="WhatsApp Image 2025-11-13 at 11.15.54 AM.jpeg"/>
            <p:cNvSpPr/>
            <p:nvPr/>
          </p:nvSpPr>
          <p:spPr>
            <a:xfrm flipH="false" flipV="false" rot="0">
              <a:off x="0" y="0"/>
              <a:ext cx="9753600" cy="4411726"/>
            </a:xfrm>
            <a:custGeom>
              <a:avLst/>
              <a:gdLst/>
              <a:ahLst/>
              <a:cxnLst/>
              <a:rect r="r" b="b" t="t" l="l"/>
              <a:pathLst>
                <a:path h="4411726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4411726"/>
                  </a:lnTo>
                  <a:lnTo>
                    <a:pt x="0" y="4411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853440" y="5083412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MinIO storage shows merged and raw datasets.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3473" y="845355"/>
            <a:ext cx="24193543" cy="599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                   RESULTS</a:t>
            </a:r>
          </a:p>
          <a:p>
            <a:pPr algn="l">
              <a:lnSpc>
                <a:spcPts val="2999"/>
              </a:lnSpc>
            </a:pPr>
          </a:p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All FastAPI endpoints (/upload/, /files/, /merge/, /save-merged/)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executed successfully thr</a:t>
            </a: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ough Swagger UI.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Uploaded datasets were stored correctly in MinIO and their metadata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(ID, filename, format, timestamp) was inserted into PostgreSQL.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Merge operation (file_id_1 = 11, file_id_2 = 12) executed smoothly: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- Files fetched from MinIO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- Merged via Pandas on `customer_id`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- Preview returned with a unique cache_key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Cached merged dataset was successfully saved back to MinIO as: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merged_20251109_204707.csv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PostgreSQL updated with new metadata entry for the merged file.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Full backend workflow validated end-to-end:</a:t>
            </a:r>
          </a:p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Upload → Retrieve → Merge (Cached) → Save → Verify</a:t>
            </a:r>
          </a:p>
          <a:p>
            <a:pPr algn="ctr">
              <a:lnSpc>
                <a:spcPts val="2999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4013671" y="483405"/>
            <a:ext cx="1726257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  <a:spcBef>
                <a:spcPct val="0"/>
              </a:spcBef>
            </a:pPr>
            <a:r>
              <a:rPr lang="en-US" sz="4400" i="true" u="sng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Resullts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3840" y="276521"/>
            <a:ext cx="8778240" cy="1290638"/>
            <a:chOff x="0" y="0"/>
            <a:chExt cx="11704320" cy="1720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4320" cy="1720850"/>
            </a:xfrm>
            <a:custGeom>
              <a:avLst/>
              <a:gdLst/>
              <a:ahLst/>
              <a:cxnLst/>
              <a:rect r="r" b="b" t="t" l="l"/>
              <a:pathLst>
                <a:path h="1720850" w="11704320">
                  <a:moveTo>
                    <a:pt x="0" y="0"/>
                  </a:moveTo>
                  <a:lnTo>
                    <a:pt x="11704320" y="0"/>
                  </a:lnTo>
                  <a:lnTo>
                    <a:pt x="11704320" y="1720850"/>
                  </a:lnTo>
                  <a:lnTo>
                    <a:pt x="0" y="1720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1704320" cy="18065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911"/>
                </a:lnSpc>
              </a:pPr>
              <a:r>
                <a:rPr lang="en-US" sz="4093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References &amp; GitHub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79120" y="1628775"/>
            <a:ext cx="8595360" cy="356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914" indent="-179638" lvl="2">
              <a:lnSpc>
                <a:spcPts val="3495"/>
              </a:lnSpc>
              <a:buFont typeface="Arial"/>
              <a:buChar char="⚬"/>
            </a:pPr>
            <a:r>
              <a:rPr lang="en-US" sz="291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• FastAPI Docs — https://fastapi.tiangolo.com</a:t>
            </a:r>
          </a:p>
          <a:p>
            <a:pPr algn="l" marL="538914" indent="-179638" lvl="2">
              <a:lnSpc>
                <a:spcPts val="3495"/>
              </a:lnSpc>
              <a:buFont typeface="Arial"/>
              <a:buChar char="⚬"/>
            </a:pPr>
            <a:r>
              <a:rPr lang="en-US" sz="291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• MinIO Docs — https://min.io/docs</a:t>
            </a:r>
          </a:p>
          <a:p>
            <a:pPr algn="l" marL="538914" indent="-179638" lvl="2">
              <a:lnSpc>
                <a:spcPts val="3495"/>
              </a:lnSpc>
              <a:buFont typeface="Arial"/>
              <a:buChar char="⚬"/>
            </a:pPr>
            <a:r>
              <a:rPr lang="en-US" sz="291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• PostgreSQL Docs — https://www.postgresql.org/docs</a:t>
            </a:r>
          </a:p>
          <a:p>
            <a:pPr algn="l" marL="538914" indent="-179638" lvl="2">
              <a:lnSpc>
                <a:spcPts val="3495"/>
              </a:lnSpc>
              <a:buFont typeface="Arial"/>
              <a:buChar char="⚬"/>
            </a:pPr>
            <a:r>
              <a:rPr lang="en-US" sz="291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• SQLAlchemy Docs — https://docs.sqlalchemy.org</a:t>
            </a:r>
          </a:p>
          <a:p>
            <a:pPr algn="l" marL="538914" indent="-179638" lvl="2">
              <a:lnSpc>
                <a:spcPts val="3495"/>
              </a:lnSpc>
              <a:buFont typeface="Arial"/>
              <a:buChar char="⚬"/>
            </a:pPr>
            <a:r>
              <a:rPr lang="en-US" sz="291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• GitHub Repo — https://github.com/shrabanapaul9/fastapi_file_manager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7680" y="221509"/>
            <a:ext cx="8778240" cy="1290638"/>
            <a:chOff x="0" y="0"/>
            <a:chExt cx="11704320" cy="1720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4320" cy="1720850"/>
            </a:xfrm>
            <a:custGeom>
              <a:avLst/>
              <a:gdLst/>
              <a:ahLst/>
              <a:cxnLst/>
              <a:rect r="r" b="b" t="t" l="l"/>
              <a:pathLst>
                <a:path h="1720850" w="11704320">
                  <a:moveTo>
                    <a:pt x="0" y="0"/>
                  </a:moveTo>
                  <a:lnTo>
                    <a:pt x="11704320" y="0"/>
                  </a:lnTo>
                  <a:lnTo>
                    <a:pt x="11704320" y="1720850"/>
                  </a:lnTo>
                  <a:lnTo>
                    <a:pt x="0" y="1720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1704320" cy="18161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631"/>
                </a:lnSpc>
              </a:pPr>
              <a:r>
                <a:rPr lang="en-US" sz="4693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Abstract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79120" y="1638300"/>
            <a:ext cx="8595360" cy="400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917" indent="-179639" lvl="2">
              <a:lnSpc>
                <a:spcPts val="3495"/>
              </a:lnSpc>
              <a:buFont typeface="Arial"/>
              <a:buChar char="⚬"/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Developed a scalable backend File Management System using FastAPI.</a:t>
            </a:r>
          </a:p>
          <a:p>
            <a:pPr algn="l" marL="538917" indent="-179639" lvl="2">
              <a:lnSpc>
                <a:spcPts val="3495"/>
              </a:lnSpc>
              <a:buFont typeface="Arial"/>
              <a:buChar char="⚬"/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Integrated PostgreSQL for metadata and MinIO for object storage.</a:t>
            </a:r>
          </a:p>
          <a:p>
            <a:pPr algn="l" marL="538917" indent="-179639" lvl="2">
              <a:lnSpc>
                <a:spcPts val="3495"/>
              </a:lnSpc>
              <a:buFont typeface="Arial"/>
              <a:buChar char="⚬"/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Implemented caching with FastAPI-Cache2 for performance.</a:t>
            </a:r>
          </a:p>
          <a:p>
            <a:pPr algn="l" marL="538917" indent="-179639" lvl="2">
              <a:lnSpc>
                <a:spcPts val="3495"/>
              </a:lnSpc>
              <a:buFont typeface="Arial"/>
              <a:buChar char="⚬"/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Supported real-time merging and retrieval of datasets.</a:t>
            </a:r>
          </a:p>
          <a:p>
            <a:pPr algn="l" marL="538917" indent="-179639" lvl="2">
              <a:lnSpc>
                <a:spcPts val="3495"/>
              </a:lnSpc>
              <a:buFont typeface="Arial"/>
              <a:buChar char="⚬"/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Ensures automation, reliability, and modular design.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7680" y="221509"/>
            <a:ext cx="8778240" cy="1290638"/>
            <a:chOff x="0" y="0"/>
            <a:chExt cx="11704320" cy="1720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4320" cy="1720850"/>
            </a:xfrm>
            <a:custGeom>
              <a:avLst/>
              <a:gdLst/>
              <a:ahLst/>
              <a:cxnLst/>
              <a:rect r="r" b="b" t="t" l="l"/>
              <a:pathLst>
                <a:path h="1720850" w="11704320">
                  <a:moveTo>
                    <a:pt x="0" y="0"/>
                  </a:moveTo>
                  <a:lnTo>
                    <a:pt x="11704320" y="0"/>
                  </a:lnTo>
                  <a:lnTo>
                    <a:pt x="11704320" y="1720850"/>
                  </a:lnTo>
                  <a:lnTo>
                    <a:pt x="0" y="1720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1704320" cy="18161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510"/>
                </a:lnSpc>
              </a:pPr>
              <a:r>
                <a:rPr lang="en-US" sz="4592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System Architecture / Workflow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79120" y="1200638"/>
            <a:ext cx="8595360" cy="6191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 FASTAPI FILE MANAGEMENT SYSTEM  </a:t>
            </a:r>
          </a:p>
          <a:p>
            <a:pPr algn="l">
              <a:lnSpc>
                <a:spcPts val="3496"/>
              </a:lnSpc>
            </a:pP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User ─▶ FastAPI API Layer ─▶ PostgreSQL (Metadata) ─▶ MinIO (File Storage)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   │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   ▼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Pandas Merge ─▶ FastAPI Cache (Temporary)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   │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         ▼</a:t>
            </a:r>
          </a:p>
          <a:p>
            <a:pPr algn="l">
              <a:lnSpc>
                <a:spcPts val="3496"/>
              </a:lnSpc>
            </a:pPr>
            <a:r>
              <a:rPr lang="en-US" sz="291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 Save Merged File ─▶ MinIO (Final Storage) + PostgreSQL (Updated Metadata)</a:t>
            </a:r>
          </a:p>
          <a:p>
            <a:pPr algn="l">
              <a:lnSpc>
                <a:spcPts val="3496"/>
              </a:lnSpc>
            </a:pPr>
          </a:p>
          <a:p>
            <a:pPr algn="l">
              <a:lnSpc>
                <a:spcPts val="3496"/>
              </a:lnSpc>
            </a:pPr>
          </a:p>
          <a:p>
            <a:pPr algn="l">
              <a:lnSpc>
                <a:spcPts val="349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9625" y="-19050"/>
            <a:ext cx="9453975" cy="3268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2"/>
              </a:lnSpc>
            </a:pPr>
            <a:r>
              <a:rPr lang="en-US" sz="4393" i="true" u="sng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Introduction</a:t>
            </a:r>
          </a:p>
          <a:p>
            <a:pPr algn="l" marL="592803" indent="-197601" lvl="2">
              <a:lnSpc>
                <a:spcPts val="3112"/>
              </a:lnSpc>
              <a:buFont typeface="Arial"/>
              <a:buChar char="⚬"/>
            </a:pPr>
            <a:r>
              <a:rPr lang="en-US" sz="259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Organizations face challenges in handling large datasets.</a:t>
            </a:r>
          </a:p>
          <a:p>
            <a:pPr algn="l" marL="592803" indent="-197601" lvl="2">
              <a:lnSpc>
                <a:spcPts val="3112"/>
              </a:lnSpc>
              <a:buFont typeface="Arial"/>
              <a:buChar char="⚬"/>
            </a:pPr>
            <a:r>
              <a:rPr lang="en-US" sz="259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FastAPI + PostgreSQL + MinIO + Caching = Efficient backend for data ingestion.</a:t>
            </a:r>
          </a:p>
          <a:p>
            <a:pPr algn="l" marL="592803" indent="-197601" lvl="2">
              <a:lnSpc>
                <a:spcPts val="3112"/>
              </a:lnSpc>
              <a:buFont typeface="Arial"/>
              <a:buChar char="⚬"/>
            </a:pPr>
            <a:r>
              <a:rPr lang="en-US" sz="2593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Simplifies ETL workflows with modular, microservice-based design.</a:t>
            </a:r>
          </a:p>
          <a:p>
            <a:pPr algn="ctr" marL="592801" indent="-197600" lvl="2">
              <a:lnSpc>
                <a:spcPts val="5632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99625" y="3148012"/>
            <a:ext cx="8245060" cy="317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2"/>
              </a:lnSpc>
            </a:pPr>
            <a:r>
              <a:rPr lang="en-US" sz="3893" i="true" u="sng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Project Objectives</a:t>
            </a:r>
          </a:p>
          <a:p>
            <a:pPr algn="l" marL="592801" indent="-197600" lvl="2">
              <a:lnSpc>
                <a:spcPts val="3111"/>
              </a:lnSpc>
              <a:buAutoNum type="arabicPeriod" startAt="1"/>
            </a:pPr>
            <a:r>
              <a:rPr lang="en-US" sz="259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Develop API-driven file management system.</a:t>
            </a:r>
          </a:p>
          <a:p>
            <a:pPr algn="l" marL="592801" indent="-197600" lvl="2">
              <a:lnSpc>
                <a:spcPts val="3111"/>
              </a:lnSpc>
              <a:buAutoNum type="arabicPeriod" startAt="1"/>
            </a:pPr>
            <a:r>
              <a:rPr lang="en-US" sz="259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Integrate FastAPI, PostgreSQL, and MinIO.</a:t>
            </a:r>
          </a:p>
          <a:p>
            <a:pPr algn="l" marL="592801" indent="-197600" lvl="2">
              <a:lnSpc>
                <a:spcPts val="3111"/>
              </a:lnSpc>
              <a:buAutoNum type="arabicPeriod" startAt="1"/>
            </a:pPr>
            <a:r>
              <a:rPr lang="en-US" sz="259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Implement caching for merged datasets.</a:t>
            </a:r>
          </a:p>
          <a:p>
            <a:pPr algn="l" marL="592801" indent="-197600" lvl="2">
              <a:lnSpc>
                <a:spcPts val="3111"/>
              </a:lnSpc>
              <a:buAutoNum type="arabicPeriod" startAt="1"/>
            </a:pPr>
            <a:r>
              <a:rPr lang="en-US" sz="259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Automate data merging &amp; validation.</a:t>
            </a:r>
          </a:p>
          <a:p>
            <a:pPr algn="l" marL="592801" indent="-197600" lvl="2">
              <a:lnSpc>
                <a:spcPts val="3111"/>
              </a:lnSpc>
              <a:buAutoNum type="arabicPeriod" startAt="1"/>
            </a:pPr>
            <a:r>
              <a:rPr lang="en-US" sz="2592" i="true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Ensure scalability &amp; reproducibility.</a:t>
            </a:r>
          </a:p>
          <a:p>
            <a:pPr algn="l" marL="592801" indent="-197600" lvl="2">
              <a:lnSpc>
                <a:spcPts val="563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6895" y="2010795"/>
            <a:ext cx="6459810" cy="3905979"/>
            <a:chOff x="0" y="0"/>
            <a:chExt cx="7510509" cy="45412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10526" cy="4541266"/>
            </a:xfrm>
            <a:custGeom>
              <a:avLst/>
              <a:gdLst/>
              <a:ahLst/>
              <a:cxnLst/>
              <a:rect r="r" b="b" t="t" l="l"/>
              <a:pathLst>
                <a:path h="4541266" w="7510526">
                  <a:moveTo>
                    <a:pt x="0" y="0"/>
                  </a:moveTo>
                  <a:lnTo>
                    <a:pt x="7510526" y="0"/>
                  </a:lnTo>
                  <a:lnTo>
                    <a:pt x="7510526" y="4541266"/>
                  </a:lnTo>
                  <a:lnTo>
                    <a:pt x="0" y="45412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41" t="0" r="-24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65304" y="521970"/>
            <a:ext cx="7447309" cy="828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1"/>
              </a:lnSpc>
            </a:pPr>
            <a:r>
              <a:rPr lang="en-US" sz="4777" i="true" u="sng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Methodology and tools used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31520" y="1325880"/>
            <a:ext cx="8290560" cy="46634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</a:ln>
        </p:spPr>
      </p:pic>
      <p:sp>
        <p:nvSpPr>
          <p:cNvPr name="TextBox 3" id="3"/>
          <p:cNvSpPr txBox="true"/>
          <p:nvPr/>
        </p:nvSpPr>
        <p:spPr>
          <a:xfrm rot="0">
            <a:off x="2273871" y="360045"/>
            <a:ext cx="5205859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900" i="true" u="sng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Execution of the program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7200" y="274638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API Testing Environment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" y="1417638"/>
            <a:ext cx="7315200" cy="2693553"/>
            <a:chOff x="0" y="0"/>
            <a:chExt cx="9753600" cy="3591404"/>
          </a:xfrm>
        </p:grpSpPr>
        <p:sp>
          <p:nvSpPr>
            <p:cNvPr name="Freeform 6" id="6" descr="WhatsApp Image 2025-11-13 at 11.31.34 AM.jpeg"/>
            <p:cNvSpPr/>
            <p:nvPr/>
          </p:nvSpPr>
          <p:spPr>
            <a:xfrm flipH="false" flipV="false" rot="0">
              <a:off x="0" y="0"/>
              <a:ext cx="9753600" cy="3591433"/>
            </a:xfrm>
            <a:custGeom>
              <a:avLst/>
              <a:gdLst/>
              <a:ahLst/>
              <a:cxnLst/>
              <a:rect r="r" b="b" t="t" l="l"/>
              <a:pathLst>
                <a:path h="3591433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3591433"/>
                  </a:lnTo>
                  <a:lnTo>
                    <a:pt x="0" y="35914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731520" y="4306268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Swagger UI showing all FastAPI endpoints.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520" y="160020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File Upload Verification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31520" y="1920724"/>
            <a:ext cx="7315200" cy="645079"/>
            <a:chOff x="0" y="0"/>
            <a:chExt cx="9753600" cy="860105"/>
          </a:xfrm>
        </p:grpSpPr>
        <p:sp>
          <p:nvSpPr>
            <p:cNvPr name="Freeform 6" id="6" descr="WhatsApp Image 2025-11-13 at 11.30.46 AM.jpeg"/>
            <p:cNvSpPr/>
            <p:nvPr/>
          </p:nvSpPr>
          <p:spPr>
            <a:xfrm flipH="false" flipV="false" rot="0">
              <a:off x="0" y="0"/>
              <a:ext cx="9753600" cy="860044"/>
            </a:xfrm>
            <a:custGeom>
              <a:avLst/>
              <a:gdLst/>
              <a:ahLst/>
              <a:cxnLst/>
              <a:rect r="r" b="b" t="t" l="l"/>
              <a:pathLst>
                <a:path h="860044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860044"/>
                  </a:lnTo>
                  <a:lnTo>
                    <a:pt x="0" y="860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-7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975360" y="2796540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Uploaded files stored with metadata in PostgreSQL.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5537" y="274638"/>
            <a:ext cx="8229600" cy="1143000"/>
            <a:chOff x="0" y="0"/>
            <a:chExt cx="10972800" cy="1524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9728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0972800">
                  <a:moveTo>
                    <a:pt x="0" y="0"/>
                  </a:moveTo>
                  <a:lnTo>
                    <a:pt x="10972800" y="0"/>
                  </a:lnTo>
                  <a:lnTo>
                    <a:pt x="109728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972800" cy="16002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280"/>
                </a:lnSpc>
              </a:pPr>
              <a:r>
                <a:rPr lang="en-US" sz="4400" i="true" u="sng">
                  <a:solidFill>
                    <a:srgbClr val="000000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Merge Endpoint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91172" y="1417638"/>
            <a:ext cx="6171256" cy="3705183"/>
            <a:chOff x="0" y="0"/>
            <a:chExt cx="9753600" cy="5856000"/>
          </a:xfrm>
        </p:grpSpPr>
        <p:sp>
          <p:nvSpPr>
            <p:cNvPr name="Freeform 6" id="6" descr="WhatsApp Image 2025-11-13 at 11.18.57 AM.jpeg"/>
            <p:cNvSpPr/>
            <p:nvPr/>
          </p:nvSpPr>
          <p:spPr>
            <a:xfrm flipH="false" flipV="false" rot="0">
              <a:off x="0" y="0"/>
              <a:ext cx="9753600" cy="5855970"/>
            </a:xfrm>
            <a:custGeom>
              <a:avLst/>
              <a:gdLst/>
              <a:ahLst/>
              <a:cxnLst/>
              <a:rect r="r" b="b" t="t" l="l"/>
              <a:pathLst>
                <a:path h="5855970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5855970"/>
                  </a:lnTo>
                  <a:lnTo>
                    <a:pt x="0" y="5855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000069" y="5235182"/>
            <a:ext cx="8046720" cy="861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File IDs 11 and 12 selected for merging.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DAG4ddI9V4M</dc:identifier>
  <dcterms:modified xsi:type="dcterms:W3CDTF">2011-08-01T06:04:30Z</dcterms:modified>
  <cp:revision>1</cp:revision>
  <dc:title>FastAPI_File_Management_Project_ShrabanaPaul.pptx</dc:title>
</cp:coreProperties>
</file>

<file path=docProps/thumbnail.jpeg>
</file>